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21383625" cy="15119350"/>
  <p:notesSz cx="6858000" cy="9144000"/>
  <p:defaultTextStyle>
    <a:defPPr>
      <a:defRPr lang="en-US"/>
    </a:defPPr>
    <a:lvl1pPr marL="0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1pPr>
    <a:lvl2pPr marL="876041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2pPr>
    <a:lvl3pPr marL="1752082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3pPr>
    <a:lvl4pPr marL="2628123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4pPr>
    <a:lvl5pPr marL="3504164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5pPr>
    <a:lvl6pPr marL="4380205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6pPr>
    <a:lvl7pPr marL="5256246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7pPr>
    <a:lvl8pPr marL="6132286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8pPr>
    <a:lvl9pPr marL="7008327" algn="l" defTabSz="1752082" rtl="0" eaLnBrk="1" latinLnBrk="0" hangingPunct="1">
      <a:defRPr sz="344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83"/>
  </p:normalViewPr>
  <p:slideViewPr>
    <p:cSldViewPr snapToGrid="0" snapToObjects="1">
      <p:cViewPr>
        <p:scale>
          <a:sx n="53" d="100"/>
          <a:sy n="53" d="100"/>
        </p:scale>
        <p:origin x="1288" y="-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2474395"/>
            <a:ext cx="18176081" cy="5263774"/>
          </a:xfrm>
        </p:spPr>
        <p:txBody>
          <a:bodyPr anchor="b"/>
          <a:lstStyle>
            <a:lvl1pPr algn="ctr">
              <a:defRPr sz="132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7941160"/>
            <a:ext cx="16037719" cy="3650342"/>
          </a:xfrm>
        </p:spPr>
        <p:txBody>
          <a:bodyPr/>
          <a:lstStyle>
            <a:lvl1pPr marL="0" indent="0" algn="ctr">
              <a:buNone/>
              <a:defRPr sz="5291"/>
            </a:lvl1pPr>
            <a:lvl2pPr marL="1007943" indent="0" algn="ctr">
              <a:buNone/>
              <a:defRPr sz="4409"/>
            </a:lvl2pPr>
            <a:lvl3pPr marL="2015886" indent="0" algn="ctr">
              <a:buNone/>
              <a:defRPr sz="3968"/>
            </a:lvl3pPr>
            <a:lvl4pPr marL="3023829" indent="0" algn="ctr">
              <a:buNone/>
              <a:defRPr sz="3527"/>
            </a:lvl4pPr>
            <a:lvl5pPr marL="4031772" indent="0" algn="ctr">
              <a:buNone/>
              <a:defRPr sz="3527"/>
            </a:lvl5pPr>
            <a:lvl6pPr marL="5039716" indent="0" algn="ctr">
              <a:buNone/>
              <a:defRPr sz="3527"/>
            </a:lvl6pPr>
            <a:lvl7pPr marL="6047659" indent="0" algn="ctr">
              <a:buNone/>
              <a:defRPr sz="3527"/>
            </a:lvl7pPr>
            <a:lvl8pPr marL="7055602" indent="0" algn="ctr">
              <a:buNone/>
              <a:defRPr sz="3527"/>
            </a:lvl8pPr>
            <a:lvl9pPr marL="8063545" indent="0" algn="ctr">
              <a:buNone/>
              <a:defRPr sz="352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804966"/>
            <a:ext cx="4610844" cy="128129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804966"/>
            <a:ext cx="13565237" cy="128129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3769342"/>
            <a:ext cx="18443377" cy="6289229"/>
          </a:xfrm>
        </p:spPr>
        <p:txBody>
          <a:bodyPr anchor="b"/>
          <a:lstStyle>
            <a:lvl1pPr>
              <a:defRPr sz="1322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10118069"/>
            <a:ext cx="18443377" cy="3307357"/>
          </a:xfrm>
        </p:spPr>
        <p:txBody>
          <a:bodyPr/>
          <a:lstStyle>
            <a:lvl1pPr marL="0" indent="0">
              <a:buNone/>
              <a:defRPr sz="5291">
                <a:solidFill>
                  <a:schemeClr val="tx1"/>
                </a:solidFill>
              </a:defRPr>
            </a:lvl1pPr>
            <a:lvl2pPr marL="1007943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2pPr>
            <a:lvl3pPr marL="2015886" indent="0">
              <a:buNone/>
              <a:defRPr sz="3968">
                <a:solidFill>
                  <a:schemeClr val="tx1">
                    <a:tint val="75000"/>
                  </a:schemeClr>
                </a:solidFill>
              </a:defRPr>
            </a:lvl3pPr>
            <a:lvl4pPr marL="3023829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4pPr>
            <a:lvl5pPr marL="4031772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5pPr>
            <a:lvl6pPr marL="5039716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6pPr>
            <a:lvl7pPr marL="6047659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7pPr>
            <a:lvl8pPr marL="7055602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8pPr>
            <a:lvl9pPr marL="8063545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4024827"/>
            <a:ext cx="9088041" cy="95930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4024827"/>
            <a:ext cx="9088041" cy="95930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804969"/>
            <a:ext cx="18443377" cy="29223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3706342"/>
            <a:ext cx="9046274" cy="1816421"/>
          </a:xfrm>
        </p:spPr>
        <p:txBody>
          <a:bodyPr anchor="b"/>
          <a:lstStyle>
            <a:lvl1pPr marL="0" indent="0">
              <a:buNone/>
              <a:defRPr sz="5291" b="1"/>
            </a:lvl1pPr>
            <a:lvl2pPr marL="1007943" indent="0">
              <a:buNone/>
              <a:defRPr sz="4409" b="1"/>
            </a:lvl2pPr>
            <a:lvl3pPr marL="2015886" indent="0">
              <a:buNone/>
              <a:defRPr sz="3968" b="1"/>
            </a:lvl3pPr>
            <a:lvl4pPr marL="3023829" indent="0">
              <a:buNone/>
              <a:defRPr sz="3527" b="1"/>
            </a:lvl4pPr>
            <a:lvl5pPr marL="4031772" indent="0">
              <a:buNone/>
              <a:defRPr sz="3527" b="1"/>
            </a:lvl5pPr>
            <a:lvl6pPr marL="5039716" indent="0">
              <a:buNone/>
              <a:defRPr sz="3527" b="1"/>
            </a:lvl6pPr>
            <a:lvl7pPr marL="6047659" indent="0">
              <a:buNone/>
              <a:defRPr sz="3527" b="1"/>
            </a:lvl7pPr>
            <a:lvl8pPr marL="7055602" indent="0">
              <a:buNone/>
              <a:defRPr sz="3527" b="1"/>
            </a:lvl8pPr>
            <a:lvl9pPr marL="8063545" indent="0">
              <a:buNone/>
              <a:defRPr sz="352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5522763"/>
            <a:ext cx="9046274" cy="81231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3706342"/>
            <a:ext cx="9090826" cy="1816421"/>
          </a:xfrm>
        </p:spPr>
        <p:txBody>
          <a:bodyPr anchor="b"/>
          <a:lstStyle>
            <a:lvl1pPr marL="0" indent="0">
              <a:buNone/>
              <a:defRPr sz="5291" b="1"/>
            </a:lvl1pPr>
            <a:lvl2pPr marL="1007943" indent="0">
              <a:buNone/>
              <a:defRPr sz="4409" b="1"/>
            </a:lvl2pPr>
            <a:lvl3pPr marL="2015886" indent="0">
              <a:buNone/>
              <a:defRPr sz="3968" b="1"/>
            </a:lvl3pPr>
            <a:lvl4pPr marL="3023829" indent="0">
              <a:buNone/>
              <a:defRPr sz="3527" b="1"/>
            </a:lvl4pPr>
            <a:lvl5pPr marL="4031772" indent="0">
              <a:buNone/>
              <a:defRPr sz="3527" b="1"/>
            </a:lvl5pPr>
            <a:lvl6pPr marL="5039716" indent="0">
              <a:buNone/>
              <a:defRPr sz="3527" b="1"/>
            </a:lvl6pPr>
            <a:lvl7pPr marL="6047659" indent="0">
              <a:buNone/>
              <a:defRPr sz="3527" b="1"/>
            </a:lvl7pPr>
            <a:lvl8pPr marL="7055602" indent="0">
              <a:buNone/>
              <a:defRPr sz="3527" b="1"/>
            </a:lvl8pPr>
            <a:lvl9pPr marL="8063545" indent="0">
              <a:buNone/>
              <a:defRPr sz="352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5522763"/>
            <a:ext cx="9090826" cy="81231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007957"/>
            <a:ext cx="6896776" cy="3527848"/>
          </a:xfrm>
        </p:spPr>
        <p:txBody>
          <a:bodyPr anchor="b"/>
          <a:lstStyle>
            <a:lvl1pPr>
              <a:defRPr sz="705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2176910"/>
            <a:ext cx="10825460" cy="10744538"/>
          </a:xfrm>
        </p:spPr>
        <p:txBody>
          <a:bodyPr/>
          <a:lstStyle>
            <a:lvl1pPr>
              <a:defRPr sz="7055"/>
            </a:lvl1pPr>
            <a:lvl2pPr>
              <a:defRPr sz="6173"/>
            </a:lvl2pPr>
            <a:lvl3pPr>
              <a:defRPr sz="5291"/>
            </a:lvl3pPr>
            <a:lvl4pPr>
              <a:defRPr sz="4409"/>
            </a:lvl4pPr>
            <a:lvl5pPr>
              <a:defRPr sz="4409"/>
            </a:lvl5pPr>
            <a:lvl6pPr>
              <a:defRPr sz="4409"/>
            </a:lvl6pPr>
            <a:lvl7pPr>
              <a:defRPr sz="4409"/>
            </a:lvl7pPr>
            <a:lvl8pPr>
              <a:defRPr sz="4409"/>
            </a:lvl8pPr>
            <a:lvl9pPr>
              <a:defRPr sz="440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4535805"/>
            <a:ext cx="6896776" cy="8403140"/>
          </a:xfrm>
        </p:spPr>
        <p:txBody>
          <a:bodyPr/>
          <a:lstStyle>
            <a:lvl1pPr marL="0" indent="0">
              <a:buNone/>
              <a:defRPr sz="3527"/>
            </a:lvl1pPr>
            <a:lvl2pPr marL="1007943" indent="0">
              <a:buNone/>
              <a:defRPr sz="3086"/>
            </a:lvl2pPr>
            <a:lvl3pPr marL="2015886" indent="0">
              <a:buNone/>
              <a:defRPr sz="2646"/>
            </a:lvl3pPr>
            <a:lvl4pPr marL="3023829" indent="0">
              <a:buNone/>
              <a:defRPr sz="2205"/>
            </a:lvl4pPr>
            <a:lvl5pPr marL="4031772" indent="0">
              <a:buNone/>
              <a:defRPr sz="2205"/>
            </a:lvl5pPr>
            <a:lvl6pPr marL="5039716" indent="0">
              <a:buNone/>
              <a:defRPr sz="2205"/>
            </a:lvl6pPr>
            <a:lvl7pPr marL="6047659" indent="0">
              <a:buNone/>
              <a:defRPr sz="2205"/>
            </a:lvl7pPr>
            <a:lvl8pPr marL="7055602" indent="0">
              <a:buNone/>
              <a:defRPr sz="2205"/>
            </a:lvl8pPr>
            <a:lvl9pPr marL="8063545" indent="0">
              <a:buNone/>
              <a:defRPr sz="220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007957"/>
            <a:ext cx="6896776" cy="3527848"/>
          </a:xfrm>
        </p:spPr>
        <p:txBody>
          <a:bodyPr anchor="b"/>
          <a:lstStyle>
            <a:lvl1pPr>
              <a:defRPr sz="705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2176910"/>
            <a:ext cx="10825460" cy="10744538"/>
          </a:xfrm>
        </p:spPr>
        <p:txBody>
          <a:bodyPr anchor="t"/>
          <a:lstStyle>
            <a:lvl1pPr marL="0" indent="0">
              <a:buNone/>
              <a:defRPr sz="7055"/>
            </a:lvl1pPr>
            <a:lvl2pPr marL="1007943" indent="0">
              <a:buNone/>
              <a:defRPr sz="6173"/>
            </a:lvl2pPr>
            <a:lvl3pPr marL="2015886" indent="0">
              <a:buNone/>
              <a:defRPr sz="5291"/>
            </a:lvl3pPr>
            <a:lvl4pPr marL="3023829" indent="0">
              <a:buNone/>
              <a:defRPr sz="4409"/>
            </a:lvl4pPr>
            <a:lvl5pPr marL="4031772" indent="0">
              <a:buNone/>
              <a:defRPr sz="4409"/>
            </a:lvl5pPr>
            <a:lvl6pPr marL="5039716" indent="0">
              <a:buNone/>
              <a:defRPr sz="4409"/>
            </a:lvl6pPr>
            <a:lvl7pPr marL="6047659" indent="0">
              <a:buNone/>
              <a:defRPr sz="4409"/>
            </a:lvl7pPr>
            <a:lvl8pPr marL="7055602" indent="0">
              <a:buNone/>
              <a:defRPr sz="4409"/>
            </a:lvl8pPr>
            <a:lvl9pPr marL="8063545" indent="0">
              <a:buNone/>
              <a:defRPr sz="4409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4535805"/>
            <a:ext cx="6896776" cy="8403140"/>
          </a:xfrm>
        </p:spPr>
        <p:txBody>
          <a:bodyPr/>
          <a:lstStyle>
            <a:lvl1pPr marL="0" indent="0">
              <a:buNone/>
              <a:defRPr sz="3527"/>
            </a:lvl1pPr>
            <a:lvl2pPr marL="1007943" indent="0">
              <a:buNone/>
              <a:defRPr sz="3086"/>
            </a:lvl2pPr>
            <a:lvl3pPr marL="2015886" indent="0">
              <a:buNone/>
              <a:defRPr sz="2646"/>
            </a:lvl3pPr>
            <a:lvl4pPr marL="3023829" indent="0">
              <a:buNone/>
              <a:defRPr sz="2205"/>
            </a:lvl4pPr>
            <a:lvl5pPr marL="4031772" indent="0">
              <a:buNone/>
              <a:defRPr sz="2205"/>
            </a:lvl5pPr>
            <a:lvl6pPr marL="5039716" indent="0">
              <a:buNone/>
              <a:defRPr sz="2205"/>
            </a:lvl6pPr>
            <a:lvl7pPr marL="6047659" indent="0">
              <a:buNone/>
              <a:defRPr sz="2205"/>
            </a:lvl7pPr>
            <a:lvl8pPr marL="7055602" indent="0">
              <a:buNone/>
              <a:defRPr sz="2205"/>
            </a:lvl8pPr>
            <a:lvl9pPr marL="8063545" indent="0">
              <a:buNone/>
              <a:defRPr sz="220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804969"/>
            <a:ext cx="18443377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4024827"/>
            <a:ext cx="18443377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14013401"/>
            <a:ext cx="4811316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DA879-8E2B-7A44-981F-C083840C10BB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14013401"/>
            <a:ext cx="7216973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14013401"/>
            <a:ext cx="4811316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C503A-D36A-EA46-AFCD-91872B1E1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700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015886" rtl="0" eaLnBrk="1" latinLnBrk="0" hangingPunct="1">
        <a:lnSpc>
          <a:spcPct val="90000"/>
        </a:lnSpc>
        <a:spcBef>
          <a:spcPct val="0"/>
        </a:spcBef>
        <a:buNone/>
        <a:defRPr sz="9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3972" indent="-503972" algn="l" defTabSz="2015886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6173" kern="1200">
          <a:solidFill>
            <a:schemeClr val="tx1"/>
          </a:solidFill>
          <a:latin typeface="+mn-lt"/>
          <a:ea typeface="+mn-ea"/>
          <a:cs typeface="+mn-cs"/>
        </a:defRPr>
      </a:lvl1pPr>
      <a:lvl2pPr marL="1511915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5291" kern="1200">
          <a:solidFill>
            <a:schemeClr val="tx1"/>
          </a:solidFill>
          <a:latin typeface="+mn-lt"/>
          <a:ea typeface="+mn-ea"/>
          <a:cs typeface="+mn-cs"/>
        </a:defRPr>
      </a:lvl2pPr>
      <a:lvl3pPr marL="2519858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4409" kern="1200">
          <a:solidFill>
            <a:schemeClr val="tx1"/>
          </a:solidFill>
          <a:latin typeface="+mn-lt"/>
          <a:ea typeface="+mn-ea"/>
          <a:cs typeface="+mn-cs"/>
        </a:defRPr>
      </a:lvl3pPr>
      <a:lvl4pPr marL="3527801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4pPr>
      <a:lvl5pPr marL="4535744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5pPr>
      <a:lvl6pPr marL="5543687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6pPr>
      <a:lvl7pPr marL="6551630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7pPr>
      <a:lvl8pPr marL="7559573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8pPr>
      <a:lvl9pPr marL="8567517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1pPr>
      <a:lvl2pPr marL="1007943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2015886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3pPr>
      <a:lvl4pPr marL="3023829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4pPr>
      <a:lvl5pPr marL="4031772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5pPr>
      <a:lvl6pPr marL="5039716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6pPr>
      <a:lvl7pPr marL="6047659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7pPr>
      <a:lvl8pPr marL="7055602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8pPr>
      <a:lvl9pPr marL="8063545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38436" y="2308686"/>
            <a:ext cx="6226487" cy="10294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  <a:latin typeface="Apple Chancery" charset="0"/>
                <a:ea typeface="Apple Chancery" charset="0"/>
                <a:cs typeface="Apple Chancery" charset="0"/>
              </a:rPr>
              <a:t>Starters</a:t>
            </a:r>
          </a:p>
          <a:p>
            <a:pPr algn="ctr"/>
            <a:endParaRPr lang="en-US" b="1" dirty="0">
              <a:solidFill>
                <a:srgbClr val="C00000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r>
              <a:rPr lang="en-US" sz="1600" b="1" i="1" dirty="0"/>
              <a:t>Harira</a:t>
            </a:r>
            <a:r>
              <a:rPr lang="en-US" sz="1600" b="1" dirty="0"/>
              <a:t>                                                                                                                  6 </a:t>
            </a:r>
          </a:p>
          <a:p>
            <a:r>
              <a:rPr lang="en-US" sz="1400" dirty="0"/>
              <a:t>A traditional Moroccan tomato soup with lentils, chickpeas, celery, coriander, egg and parsley. </a:t>
            </a:r>
            <a:r>
              <a:rPr lang="en-US" sz="1400" dirty="0" smtClean="0"/>
              <a:t>V</a:t>
            </a:r>
          </a:p>
          <a:p>
            <a:endParaRPr lang="en-US" sz="1400" dirty="0"/>
          </a:p>
          <a:p>
            <a:r>
              <a:rPr lang="en-US" sz="1600" b="1" i="1" dirty="0"/>
              <a:t>Danjal</a:t>
            </a:r>
            <a:r>
              <a:rPr lang="en-US" sz="1600" b="1" dirty="0"/>
              <a:t>                                                                                                                  7 </a:t>
            </a:r>
          </a:p>
          <a:p>
            <a:r>
              <a:rPr lang="en-US" sz="1400" dirty="0"/>
              <a:t>Sautéed aubergine, grilled peppers , flat leaf parsley, cumin, olive oil, rose water and a splash of lemon. Served with pitta bread. </a:t>
            </a:r>
            <a:r>
              <a:rPr lang="en-US" sz="1400" dirty="0" smtClean="0"/>
              <a:t>V</a:t>
            </a:r>
            <a:r>
              <a:rPr lang="en-US" sz="1400" dirty="0"/>
              <a:t> 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600" b="1" i="1" dirty="0"/>
              <a:t>Kobiza</a:t>
            </a:r>
            <a:r>
              <a:rPr lang="en-US" sz="1600" b="1" dirty="0"/>
              <a:t>                                                                                                                  </a:t>
            </a:r>
            <a:r>
              <a:rPr lang="en-US" sz="1600" b="1" dirty="0" smtClean="0"/>
              <a:t> 7</a:t>
            </a:r>
            <a:endParaRPr lang="en-US" sz="1600" b="1" dirty="0"/>
          </a:p>
          <a:p>
            <a:r>
              <a:rPr lang="en-US" sz="1400" dirty="0"/>
              <a:t>Baby leaf spinach and olives sautéed with coriander,  garlic, lemon juice and harissa. </a:t>
            </a:r>
            <a:r>
              <a:rPr lang="en-US" sz="1400" dirty="0" smtClean="0"/>
              <a:t>V </a:t>
            </a:r>
          </a:p>
          <a:p>
            <a:endParaRPr lang="en-US" sz="1400" b="1" dirty="0"/>
          </a:p>
          <a:p>
            <a:r>
              <a:rPr lang="en-US" sz="1600" b="1" i="1" dirty="0"/>
              <a:t>Shlada salad                                                                                                        </a:t>
            </a:r>
            <a:r>
              <a:rPr lang="en-US" sz="1600" b="1" dirty="0"/>
              <a:t>8</a:t>
            </a:r>
          </a:p>
          <a:p>
            <a:r>
              <a:rPr lang="en-US" sz="1400" dirty="0"/>
              <a:t>Grilled Haloumi, chargrilled peppers, caramelised fig, toasted almond on a tomato and green leaf salad, </a:t>
            </a:r>
            <a:r>
              <a:rPr lang="en-US" sz="1400" dirty="0" smtClean="0"/>
              <a:t>with </a:t>
            </a:r>
            <a:r>
              <a:rPr lang="en-US" sz="1400" dirty="0"/>
              <a:t>a honeyed vinaigrette and argan oil dressing </a:t>
            </a:r>
            <a:r>
              <a:rPr lang="en-US" sz="1400" dirty="0" smtClean="0"/>
              <a:t> V</a:t>
            </a:r>
          </a:p>
          <a:p>
            <a:endParaRPr lang="en-US" sz="1400" b="1" dirty="0"/>
          </a:p>
          <a:p>
            <a:r>
              <a:rPr lang="en-US" sz="1600" b="1" i="1" dirty="0"/>
              <a:t>Tiger Prawns                                                                                                   </a:t>
            </a:r>
            <a:r>
              <a:rPr lang="en-US" sz="1600" b="1" dirty="0"/>
              <a:t> </a:t>
            </a:r>
            <a:r>
              <a:rPr lang="en-US" sz="1600" b="1" dirty="0" smtClean="0"/>
              <a:t>    8</a:t>
            </a:r>
            <a:endParaRPr lang="en-US" sz="1600" b="1" dirty="0"/>
          </a:p>
          <a:p>
            <a:r>
              <a:rPr lang="en-US" sz="1400" dirty="0"/>
              <a:t>Marinated in Chermoula, lightly fried and tossed in harissa. 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600" b="1" i="1" dirty="0"/>
              <a:t>Mussels</a:t>
            </a:r>
            <a:r>
              <a:rPr lang="en-US" sz="1600" b="1" dirty="0"/>
              <a:t>                                                                                                            </a:t>
            </a:r>
            <a:r>
              <a:rPr lang="en-US" sz="1600" b="1" dirty="0" smtClean="0"/>
              <a:t>     8</a:t>
            </a:r>
            <a:endParaRPr lang="en-US" sz="1600" b="1" dirty="0"/>
          </a:p>
          <a:p>
            <a:r>
              <a:rPr lang="en-US" sz="1400" dirty="0"/>
              <a:t>Stir fried mussels with Marakchi lemon, garlic, flat leafed parsley and fresh </a:t>
            </a:r>
            <a:r>
              <a:rPr lang="en-US" sz="1400" dirty="0" smtClean="0"/>
              <a:t>chilli</a:t>
            </a:r>
          </a:p>
          <a:p>
            <a:endParaRPr lang="en-US" sz="1400" dirty="0"/>
          </a:p>
          <a:p>
            <a:r>
              <a:rPr lang="en-US" sz="1600" b="1" i="1" dirty="0"/>
              <a:t>Liver   </a:t>
            </a:r>
            <a:r>
              <a:rPr lang="en-US" sz="1600" b="1" dirty="0"/>
              <a:t>                                                                                                                    7</a:t>
            </a:r>
          </a:p>
          <a:p>
            <a:r>
              <a:rPr lang="en-US" sz="1400" dirty="0"/>
              <a:t>Spicy lamb liver tossed in olive oil , parsley , garlic and ginger. Served with a side salad. 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600" b="1" i="1" dirty="0"/>
              <a:t>Baby Octopus                                                                                                       </a:t>
            </a:r>
            <a:r>
              <a:rPr lang="en-US" sz="1600" b="1" dirty="0"/>
              <a:t>8</a:t>
            </a:r>
            <a:r>
              <a:rPr lang="en-US" sz="1600" b="1" dirty="0" smtClean="0"/>
              <a:t> </a:t>
            </a:r>
            <a:endParaRPr lang="en-US" sz="1600" b="1" dirty="0"/>
          </a:p>
          <a:p>
            <a:r>
              <a:rPr lang="en-US" sz="1400" dirty="0"/>
              <a:t>Seasoned and flame grilled with jalapeño, paprika and a splash of lemon 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600" b="1" i="1" dirty="0"/>
              <a:t>Fresh Sardines                                                                                               </a:t>
            </a:r>
            <a:r>
              <a:rPr lang="en-US" sz="1600" b="1" i="1" dirty="0" smtClean="0"/>
              <a:t> </a:t>
            </a:r>
            <a:r>
              <a:rPr lang="en-US" sz="1600" b="1" dirty="0" smtClean="0"/>
              <a:t>7.50</a:t>
            </a:r>
            <a:endParaRPr lang="en-US" sz="1600" b="1" dirty="0"/>
          </a:p>
          <a:p>
            <a:r>
              <a:rPr lang="en-US" sz="1400" dirty="0"/>
              <a:t>Marinated in Chermoula ( parsley , lemon , harissa , paprika ) , lightly </a:t>
            </a:r>
            <a:r>
              <a:rPr lang="en-US" sz="1400" dirty="0" smtClean="0"/>
              <a:t>fried</a:t>
            </a:r>
          </a:p>
          <a:p>
            <a:endParaRPr lang="en-US" sz="1400" dirty="0"/>
          </a:p>
          <a:p>
            <a:r>
              <a:rPr lang="en-US" sz="1600" b="1" i="1" dirty="0"/>
              <a:t>Moch</a:t>
            </a:r>
            <a:r>
              <a:rPr lang="en-US" sz="1600" i="1" dirty="0"/>
              <a:t> </a:t>
            </a:r>
            <a:r>
              <a:rPr lang="en-US" sz="1600" b="1" dirty="0"/>
              <a:t>                                                                                                              </a:t>
            </a:r>
            <a:r>
              <a:rPr lang="en-US" sz="1600" b="1" dirty="0" smtClean="0"/>
              <a:t> 7.50</a:t>
            </a:r>
            <a:endParaRPr lang="en-US" sz="1600" b="1" dirty="0"/>
          </a:p>
          <a:p>
            <a:r>
              <a:rPr lang="en-US" sz="1400" dirty="0"/>
              <a:t>A traditional desert dish of lambs brain cooked with free range eggs, garlic and parsley. Served with toasted bread. </a:t>
            </a:r>
            <a:endParaRPr lang="en-US" sz="1400" dirty="0" smtClean="0"/>
          </a:p>
          <a:p>
            <a:endParaRPr lang="en-US" sz="1400" dirty="0"/>
          </a:p>
          <a:p>
            <a:r>
              <a:rPr lang="en-US" sz="1600" b="1" i="1" dirty="0"/>
              <a:t>Merguez Sausage                                                                                          </a:t>
            </a:r>
            <a:r>
              <a:rPr lang="en-US" sz="1600" b="1" dirty="0"/>
              <a:t>7</a:t>
            </a:r>
            <a:r>
              <a:rPr lang="en-US" sz="1600" b="1" dirty="0" smtClean="0"/>
              <a:t>.50 </a:t>
            </a:r>
            <a:endParaRPr lang="en-US" sz="1600" b="1" dirty="0"/>
          </a:p>
          <a:p>
            <a:r>
              <a:rPr lang="en-US" sz="1400" dirty="0"/>
              <a:t>Hot and spicy Moroccan lamb sausage on a tangy tomato base. Served with a side </a:t>
            </a:r>
            <a:r>
              <a:rPr lang="en-US" sz="1400" dirty="0" smtClean="0"/>
              <a:t>salad.</a:t>
            </a:r>
            <a:endParaRPr lang="en-US" sz="1400" dirty="0"/>
          </a:p>
          <a:p>
            <a:r>
              <a:rPr lang="en-US" sz="1000" dirty="0" smtClean="0"/>
              <a:t> </a:t>
            </a:r>
            <a:endParaRPr lang="en-US" sz="1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170"/>
          <a:stretch/>
        </p:blipFill>
        <p:spPr>
          <a:xfrm>
            <a:off x="7962635" y="627436"/>
            <a:ext cx="5524970" cy="126848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03612" y="1895924"/>
            <a:ext cx="6243016" cy="13857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  <a:latin typeface="Apple Chancery" charset="0"/>
                <a:ea typeface="Apple Chancery" charset="0"/>
                <a:cs typeface="Apple Chancery" charset="0"/>
              </a:rPr>
              <a:t>Main courses </a:t>
            </a:r>
            <a:endParaRPr lang="en-US" dirty="0" smtClean="0">
              <a:solidFill>
                <a:srgbClr val="C00000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endParaRPr lang="en-US" sz="1100" dirty="0"/>
          </a:p>
          <a:p>
            <a:r>
              <a:rPr lang="en-US" sz="2800" b="1" dirty="0" smtClean="0">
                <a:solidFill>
                  <a:schemeClr val="accent4"/>
                </a:solidFill>
                <a:latin typeface="Apple Chancery" charset="0"/>
                <a:ea typeface="Apple Chancery" charset="0"/>
                <a:cs typeface="Apple Chancery" charset="0"/>
              </a:rPr>
              <a:t>Tagines </a:t>
            </a:r>
            <a:endParaRPr lang="en-US" sz="1200" b="1" dirty="0" smtClean="0">
              <a:solidFill>
                <a:schemeClr val="accent4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endParaRPr lang="en-US" sz="1200" dirty="0" smtClean="0"/>
          </a:p>
          <a:p>
            <a:r>
              <a:rPr lang="en-US" sz="1400" dirty="0" smtClean="0"/>
              <a:t>Conical clay pots where flavours are trapped and intensified.</a:t>
            </a:r>
          </a:p>
          <a:p>
            <a:r>
              <a:rPr lang="en-US" sz="1400" dirty="0" smtClean="0"/>
              <a:t>We offer a range of tagines in the following styles :</a:t>
            </a:r>
          </a:p>
          <a:p>
            <a:r>
              <a:rPr lang="en-US" sz="1200" dirty="0" smtClean="0"/>
              <a:t/>
            </a:r>
            <a:br>
              <a:rPr lang="en-US" sz="1200" dirty="0" smtClean="0"/>
            </a:br>
            <a:endParaRPr lang="en-US" sz="1200" b="1" dirty="0" smtClean="0"/>
          </a:p>
          <a:p>
            <a:r>
              <a:rPr lang="en-US" sz="1600" b="1" i="1" dirty="0" smtClean="0"/>
              <a:t>ASSILAH</a:t>
            </a:r>
            <a:r>
              <a:rPr lang="en-US" sz="1600" dirty="0" smtClean="0"/>
              <a:t> </a:t>
            </a:r>
            <a:r>
              <a:rPr lang="en-US" sz="1600" b="1" dirty="0" smtClean="0"/>
              <a:t>                                                                                                              14 </a:t>
            </a:r>
          </a:p>
          <a:p>
            <a:r>
              <a:rPr lang="en-US" sz="1400" dirty="0" smtClean="0"/>
              <a:t>Chicken breast with vegetables, saffron, cumin and ginger on a tomato base.</a:t>
            </a:r>
          </a:p>
          <a:p>
            <a:r>
              <a:rPr lang="en-US" sz="1400" dirty="0" smtClean="0"/>
              <a:t>Served with a side of couscous. </a:t>
            </a:r>
            <a:endParaRPr lang="en-US" sz="1200" b="1" dirty="0" smtClean="0"/>
          </a:p>
          <a:p>
            <a:r>
              <a:rPr lang="en-US" sz="1600" b="1" i="1" dirty="0" smtClean="0"/>
              <a:t>ESSAOUIRA</a:t>
            </a:r>
            <a:r>
              <a:rPr lang="en-US" sz="1600" dirty="0" smtClean="0"/>
              <a:t> </a:t>
            </a:r>
            <a:r>
              <a:rPr lang="en-US" sz="1600" b="1" dirty="0" smtClean="0"/>
              <a:t>                                                                      </a:t>
            </a:r>
            <a:r>
              <a:rPr lang="de-DE" sz="1600" b="1" dirty="0" smtClean="0"/>
              <a:t> Lamb 15 /</a:t>
            </a:r>
            <a:r>
              <a:rPr lang="de-DE" sz="1600" b="1" dirty="0"/>
              <a:t>Chicken </a:t>
            </a:r>
            <a:r>
              <a:rPr lang="de-DE" sz="1600" b="1" dirty="0" smtClean="0"/>
              <a:t>12</a:t>
            </a:r>
            <a:endParaRPr lang="en-US" sz="1600" b="1" dirty="0" smtClean="0"/>
          </a:p>
          <a:p>
            <a:r>
              <a:rPr lang="en-US" sz="1400" dirty="0" smtClean="0"/>
              <a:t>In olive oil with potato, peas, olives, saffron, garlic, and preserved lemon (1,10,9,12)</a:t>
            </a:r>
          </a:p>
          <a:p>
            <a:endParaRPr lang="en-US" sz="1600" dirty="0" smtClean="0"/>
          </a:p>
          <a:p>
            <a:r>
              <a:rPr lang="en-US" sz="1600" b="1" i="1" dirty="0" smtClean="0"/>
              <a:t>ELHAM BARCOQ                                                                                                 </a:t>
            </a:r>
            <a:r>
              <a:rPr lang="en-US" sz="1600" b="1" dirty="0" smtClean="0"/>
              <a:t>15 </a:t>
            </a:r>
          </a:p>
          <a:p>
            <a:r>
              <a:rPr lang="en-US" sz="1400" dirty="0" smtClean="0"/>
              <a:t>Lamb with prune in a subtle cinnamon flavored jus. Served with pitta bread</a:t>
            </a:r>
          </a:p>
          <a:p>
            <a:endParaRPr lang="en-US" sz="1600" dirty="0" smtClean="0"/>
          </a:p>
          <a:p>
            <a:r>
              <a:rPr lang="en-US" sz="1600" b="1" i="1" dirty="0" smtClean="0"/>
              <a:t>MARRAKECH LAMB                                                                                           </a:t>
            </a:r>
            <a:r>
              <a:rPr lang="en-US" sz="1600" b="1" dirty="0" smtClean="0"/>
              <a:t>16</a:t>
            </a:r>
          </a:p>
          <a:p>
            <a:r>
              <a:rPr lang="en-US" sz="1400" dirty="0" smtClean="0"/>
              <a:t>Lamb with a selection of fresh vegetables, saffron, cumin, ginger and flat leaf parsley. Served with a side of couscous. </a:t>
            </a:r>
          </a:p>
          <a:p>
            <a:endParaRPr lang="en-US" sz="1050" dirty="0" smtClean="0"/>
          </a:p>
          <a:p>
            <a:r>
              <a:rPr lang="en-US" sz="1600" b="1" i="1" dirty="0" smtClean="0"/>
              <a:t>TAGINE OF FISH                                                                                                  </a:t>
            </a:r>
            <a:r>
              <a:rPr lang="en-US" sz="1600" b="1" dirty="0" smtClean="0"/>
              <a:t>16</a:t>
            </a:r>
          </a:p>
          <a:p>
            <a:r>
              <a:rPr lang="en-US" sz="1400" dirty="0" smtClean="0"/>
              <a:t>Fish of the day marinated in </a:t>
            </a:r>
            <a:r>
              <a:rPr lang="en-US" sz="1400" dirty="0" err="1" smtClean="0"/>
              <a:t>chermoula</a:t>
            </a:r>
            <a:r>
              <a:rPr lang="en-US" sz="1400" dirty="0" smtClean="0"/>
              <a:t>, cooked with vegetables in tomato maticha. Served with a side of couscous. </a:t>
            </a:r>
          </a:p>
          <a:p>
            <a:endParaRPr lang="en-US" sz="1400" dirty="0"/>
          </a:p>
          <a:p>
            <a:r>
              <a:rPr lang="en-US" sz="1600" b="1" i="1" dirty="0"/>
              <a:t>CAMEL BI TIMAR</a:t>
            </a:r>
            <a:r>
              <a:rPr lang="en-US" sz="1600" i="1" dirty="0"/>
              <a:t> </a:t>
            </a:r>
            <a:r>
              <a:rPr lang="en-US" sz="1600" b="1" i="1" dirty="0"/>
              <a:t>                                                                                               </a:t>
            </a:r>
            <a:r>
              <a:rPr lang="en-US" sz="1600" b="1" dirty="0"/>
              <a:t>18</a:t>
            </a:r>
          </a:p>
          <a:p>
            <a:r>
              <a:rPr lang="en-US" sz="1400" dirty="0"/>
              <a:t>Camel fillet marinated in a date and fig sauce,  with a hint of fiery harissa. Served with bread. </a:t>
            </a:r>
            <a:endParaRPr lang="en-US" sz="1400" dirty="0" smtClean="0"/>
          </a:p>
          <a:p>
            <a:endParaRPr lang="en-US" sz="1400" dirty="0" smtClean="0"/>
          </a:p>
          <a:p>
            <a:r>
              <a:rPr lang="en-US" sz="1600" b="1" i="1" dirty="0" smtClean="0"/>
              <a:t>RABBIT KNIA                                                                                                       </a:t>
            </a:r>
            <a:r>
              <a:rPr lang="en-US" sz="1600" b="1" dirty="0" smtClean="0"/>
              <a:t>16</a:t>
            </a:r>
          </a:p>
          <a:p>
            <a:r>
              <a:rPr lang="en-US" sz="1400" dirty="0" smtClean="0"/>
              <a:t>Fillet of rabbit in olive oil, with sultanas,  caramelised onion and saffron. Served with a side of couscous. </a:t>
            </a:r>
          </a:p>
          <a:p>
            <a:endParaRPr lang="en-US" sz="1200" dirty="0" smtClean="0"/>
          </a:p>
          <a:p>
            <a:r>
              <a:rPr lang="en-US" sz="1600" b="1" i="1" dirty="0" smtClean="0"/>
              <a:t>BEEF </a:t>
            </a:r>
            <a:r>
              <a:rPr lang="en-US" sz="1600" b="1" i="1" smtClean="0"/>
              <a:t>LISSAN                                                                                                        </a:t>
            </a:r>
            <a:r>
              <a:rPr lang="en-US" sz="1600" b="1" smtClean="0"/>
              <a:t>14 </a:t>
            </a:r>
            <a:endParaRPr lang="en-US" sz="1600" b="1" dirty="0" smtClean="0"/>
          </a:p>
          <a:p>
            <a:r>
              <a:rPr lang="en-US" sz="1400" dirty="0" smtClean="0"/>
              <a:t>A famous Marrakech dish of  tenderised tongue cooked with chickpea, raisins, cinnamon, harissa, ginger and fresh parsley. Served with Spicy Wheat</a:t>
            </a:r>
          </a:p>
          <a:p>
            <a:endParaRPr lang="en-US" sz="1050" dirty="0" smtClean="0"/>
          </a:p>
          <a:p>
            <a:r>
              <a:rPr lang="en-US" sz="1600" b="1" i="1" dirty="0" smtClean="0"/>
              <a:t>MARRAKECH TANGIA</a:t>
            </a:r>
            <a:r>
              <a:rPr lang="en-US" sz="1600" i="1" dirty="0" smtClean="0"/>
              <a:t> </a:t>
            </a:r>
            <a:r>
              <a:rPr lang="en-US" sz="1600" b="1" i="1" dirty="0" smtClean="0"/>
              <a:t>                                                                                      </a:t>
            </a:r>
            <a:r>
              <a:rPr lang="en-US" sz="1600" b="1" dirty="0" smtClean="0"/>
              <a:t>17</a:t>
            </a:r>
          </a:p>
          <a:p>
            <a:r>
              <a:rPr lang="en-US" sz="1400" dirty="0" smtClean="0"/>
              <a:t>Slow cooked beef until tender in a special terracotta pot with our </a:t>
            </a:r>
            <a:r>
              <a:rPr lang="en-US" sz="1400" dirty="0" err="1" smtClean="0"/>
              <a:t>ras</a:t>
            </a:r>
            <a:r>
              <a:rPr lang="en-US" sz="1400" dirty="0" smtClean="0"/>
              <a:t> el hanout</a:t>
            </a:r>
          </a:p>
          <a:p>
            <a:r>
              <a:rPr lang="en-US" sz="1400" dirty="0" smtClean="0"/>
              <a:t>spice blend and pickled lemon. Served with fresh vegetables and couscous on the side. </a:t>
            </a:r>
          </a:p>
          <a:p>
            <a:endParaRPr lang="en-US" sz="1400" dirty="0"/>
          </a:p>
          <a:p>
            <a:r>
              <a:rPr lang="en-US" sz="2400" b="1" dirty="0" smtClean="0">
                <a:solidFill>
                  <a:schemeClr val="accent4"/>
                </a:solidFill>
                <a:latin typeface="Apple Chancery" charset="0"/>
                <a:ea typeface="Apple Chancery" charset="0"/>
                <a:cs typeface="Apple Chancery" charset="0"/>
              </a:rPr>
              <a:t>Vegetarian </a:t>
            </a:r>
            <a:endParaRPr lang="en-US" sz="1400" b="1" dirty="0" smtClean="0">
              <a:solidFill>
                <a:schemeClr val="accent4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endParaRPr lang="en-US" sz="1100" b="1" dirty="0" smtClean="0">
              <a:latin typeface="Apple Chancery" charset="0"/>
              <a:ea typeface="Apple Chancery" charset="0"/>
              <a:cs typeface="Apple Chancery" charset="0"/>
            </a:endParaRPr>
          </a:p>
          <a:p>
            <a:r>
              <a:rPr lang="en-US" sz="1600" b="1" i="1" dirty="0" smtClean="0"/>
              <a:t>Vegetable Couscous                                                                                          </a:t>
            </a:r>
            <a:r>
              <a:rPr lang="en-US" sz="1600" b="1" dirty="0" smtClean="0"/>
              <a:t>12</a:t>
            </a:r>
          </a:p>
          <a:p>
            <a:r>
              <a:rPr lang="en-US" sz="1400" dirty="0" smtClean="0"/>
              <a:t>A selection of fresh vegetables traditionally flavoured, and served on a bed of couscous. </a:t>
            </a:r>
          </a:p>
          <a:p>
            <a:endParaRPr lang="en-US" sz="1050" dirty="0" smtClean="0"/>
          </a:p>
          <a:p>
            <a:r>
              <a:rPr lang="en-US" sz="1600" b="1" i="1" dirty="0" smtClean="0"/>
              <a:t>Atlas Vegetarian                                                                                                </a:t>
            </a:r>
            <a:r>
              <a:rPr lang="en-US" sz="1600" b="1" dirty="0" smtClean="0"/>
              <a:t>12</a:t>
            </a:r>
          </a:p>
          <a:p>
            <a:r>
              <a:rPr lang="en-US" sz="1400" dirty="0" smtClean="0"/>
              <a:t>A mix of fresh vegetables in a tangy tomato sauce served in a tagine , with a side of couscous. </a:t>
            </a:r>
          </a:p>
          <a:p>
            <a:endParaRPr lang="en-US" sz="1050" dirty="0" smtClean="0"/>
          </a:p>
          <a:p>
            <a:r>
              <a:rPr lang="en-US" sz="1600" b="1" i="1" dirty="0" smtClean="0"/>
              <a:t>Vegetarian mix </a:t>
            </a:r>
            <a:r>
              <a:rPr lang="en-US" sz="1600" b="1" dirty="0" smtClean="0"/>
              <a:t>                                                                                                 16</a:t>
            </a:r>
          </a:p>
          <a:p>
            <a:r>
              <a:rPr lang="en-US" sz="1400" dirty="0" smtClean="0"/>
              <a:t>Kobiza and Danjal served with couscous and bread</a:t>
            </a:r>
          </a:p>
          <a:p>
            <a:endParaRPr lang="en-US" sz="1000" dirty="0" smtClean="0"/>
          </a:p>
          <a:p>
            <a:r>
              <a:rPr lang="en-US" sz="1600" b="1" i="1" dirty="0" smtClean="0"/>
              <a:t>Shlada Salad MAIN                                                                                           </a:t>
            </a:r>
            <a:r>
              <a:rPr lang="en-US" sz="1600" b="1" dirty="0" smtClean="0"/>
              <a:t>12</a:t>
            </a:r>
          </a:p>
          <a:p>
            <a:endParaRPr lang="en-US" sz="1400" dirty="0"/>
          </a:p>
          <a:p>
            <a:endParaRPr lang="en-US" sz="1000" dirty="0" smtClean="0"/>
          </a:p>
          <a:p>
            <a:endParaRPr lang="en-US" sz="1000" dirty="0"/>
          </a:p>
          <a:p>
            <a:r>
              <a:rPr lang="en-US" sz="1000" dirty="0"/>
              <a:t/>
            </a:r>
            <a:br>
              <a:rPr lang="en-US" sz="1000" dirty="0"/>
            </a:br>
            <a:endParaRPr 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14485317" y="2632933"/>
            <a:ext cx="6259620" cy="780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  <a:latin typeface="Apple Chancery" charset="0"/>
                <a:ea typeface="Apple Chancery" charset="0"/>
                <a:cs typeface="Apple Chancery" charset="0"/>
              </a:rPr>
              <a:t>Bastillas </a:t>
            </a:r>
            <a:endParaRPr lang="en-US" sz="1600" b="1" dirty="0">
              <a:solidFill>
                <a:schemeClr val="accent4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endParaRPr lang="en-US" sz="300" dirty="0">
              <a:latin typeface="Apple Chancery" charset="0"/>
              <a:ea typeface="Apple Chancery" charset="0"/>
              <a:cs typeface="Apple Chancery" charset="0"/>
            </a:endParaRPr>
          </a:p>
          <a:p>
            <a:r>
              <a:rPr lang="en-US" sz="1600" b="1" i="1" dirty="0"/>
              <a:t>CHICKEN BASTILA                                                                                              </a:t>
            </a:r>
            <a:r>
              <a:rPr lang="en-US" sz="1600" b="1" dirty="0" smtClean="0"/>
              <a:t>18 </a:t>
            </a:r>
            <a:endParaRPr lang="en-US" sz="1600" b="1" dirty="0"/>
          </a:p>
          <a:p>
            <a:r>
              <a:rPr lang="en-US" sz="1400" dirty="0"/>
              <a:t>An elaborate sweet and savoury filling in pastry with saffron, grilled almonds  and cinnamon, baked until crisp. </a:t>
            </a:r>
            <a:r>
              <a:rPr lang="en-US" sz="1400" dirty="0" smtClean="0"/>
              <a:t>Served </a:t>
            </a:r>
            <a:r>
              <a:rPr lang="en-US" sz="1400" dirty="0"/>
              <a:t>with Chefs salad. </a:t>
            </a:r>
            <a:endParaRPr lang="en-US" sz="1400" dirty="0" smtClean="0"/>
          </a:p>
          <a:p>
            <a:endParaRPr lang="en-US" sz="1100" dirty="0"/>
          </a:p>
          <a:p>
            <a:r>
              <a:rPr lang="en-US" sz="1600" b="1" i="1" dirty="0"/>
              <a:t>RABBIT BASTILA                                                                                                 </a:t>
            </a:r>
            <a:r>
              <a:rPr lang="en-US" sz="1600" b="1" dirty="0"/>
              <a:t>20</a:t>
            </a:r>
          </a:p>
          <a:p>
            <a:r>
              <a:rPr lang="en-US" sz="1400" dirty="0"/>
              <a:t>Fillet of rabbit, sultanas, grilled almonds and caramelised onion baked until crisp in a filo pastry, topped with honey and sesame seeds. </a:t>
            </a:r>
            <a:r>
              <a:rPr lang="en-US" sz="1400" dirty="0" smtClean="0"/>
              <a:t> Served </a:t>
            </a:r>
            <a:r>
              <a:rPr lang="en-US" sz="1400" dirty="0"/>
              <a:t>with Chefs salad. </a:t>
            </a:r>
            <a:endParaRPr lang="en-US" sz="1400" dirty="0" smtClean="0"/>
          </a:p>
          <a:p>
            <a:endParaRPr lang="en-US" sz="1000" dirty="0"/>
          </a:p>
          <a:p>
            <a:r>
              <a:rPr lang="en-US" sz="1600" b="1" i="1" dirty="0"/>
              <a:t>BASTILA WITH  FISH                                                                                          </a:t>
            </a:r>
            <a:r>
              <a:rPr lang="en-US" sz="1600" b="1" dirty="0" smtClean="0"/>
              <a:t>20</a:t>
            </a:r>
            <a:endParaRPr lang="en-US" sz="1600" b="1" dirty="0"/>
          </a:p>
          <a:p>
            <a:r>
              <a:rPr lang="en-US" sz="1400" dirty="0"/>
              <a:t>Selection of fish fillets and seafood in Rass el hanout, lemon juice parsley, harissa, parceled in filo pastry, baked until crisp. </a:t>
            </a:r>
            <a:r>
              <a:rPr lang="en-US" sz="1400" dirty="0" smtClean="0"/>
              <a:t> </a:t>
            </a:r>
            <a:endParaRPr lang="en-US" sz="1400" b="1" dirty="0">
              <a:latin typeface="Apple Chancery" charset="0"/>
              <a:ea typeface="Apple Chancery" charset="0"/>
              <a:cs typeface="Apple Chancery" charset="0"/>
            </a:endParaRPr>
          </a:p>
          <a:p>
            <a:endParaRPr lang="en-US" sz="1100" dirty="0"/>
          </a:p>
          <a:p>
            <a:r>
              <a:rPr lang="en-US" sz="2800" b="1" dirty="0">
                <a:solidFill>
                  <a:schemeClr val="accent4"/>
                </a:solidFill>
                <a:latin typeface="Apple Chancery" charset="0"/>
                <a:ea typeface="Apple Chancery" charset="0"/>
                <a:cs typeface="Apple Chancery" charset="0"/>
              </a:rPr>
              <a:t>Couscous </a:t>
            </a:r>
            <a:endParaRPr lang="en-US" sz="1200" b="1" dirty="0">
              <a:solidFill>
                <a:schemeClr val="accent4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endParaRPr lang="en-US" sz="300" dirty="0"/>
          </a:p>
          <a:p>
            <a:r>
              <a:rPr lang="en-US" sz="1400" dirty="0"/>
              <a:t>Couscous , derived from wheat, is light and fluffy when cooked. A two tier pot allows the couscous to cook in the flavoured steam of the stew below. </a:t>
            </a:r>
          </a:p>
          <a:p>
            <a:r>
              <a:rPr lang="en-US" sz="1400" dirty="0"/>
              <a:t>We serve the following couscous dishes: </a:t>
            </a:r>
          </a:p>
          <a:p>
            <a:endParaRPr lang="en-US" sz="1200" b="1" i="1" dirty="0" smtClean="0"/>
          </a:p>
          <a:p>
            <a:r>
              <a:rPr lang="en-US" sz="1600" b="1" i="1" dirty="0" smtClean="0"/>
              <a:t>Chicken </a:t>
            </a:r>
            <a:r>
              <a:rPr lang="en-US" sz="1600" b="1" i="1" dirty="0"/>
              <a:t>Sultanas                                                                                               </a:t>
            </a:r>
            <a:r>
              <a:rPr lang="en-US" sz="1600" b="1" dirty="0" smtClean="0"/>
              <a:t>12</a:t>
            </a:r>
            <a:endParaRPr lang="en-US" sz="1600" b="1" dirty="0"/>
          </a:p>
          <a:p>
            <a:r>
              <a:rPr lang="en-US" sz="1400" dirty="0"/>
              <a:t>Chicken breast cooked with sweet sultanas, caramelised onions and chick peas. </a:t>
            </a:r>
          </a:p>
          <a:p>
            <a:endParaRPr lang="en-US" sz="1200" b="1" dirty="0"/>
          </a:p>
          <a:p>
            <a:r>
              <a:rPr lang="en-US" sz="1600" b="1" i="1" dirty="0"/>
              <a:t>Chicken Veg                                                                                                        </a:t>
            </a:r>
            <a:r>
              <a:rPr lang="en-US" sz="1600" b="1" dirty="0" smtClean="0"/>
              <a:t>14</a:t>
            </a:r>
            <a:endParaRPr lang="en-US" sz="1600" b="1" dirty="0"/>
          </a:p>
          <a:p>
            <a:r>
              <a:rPr lang="en-US" sz="1400" dirty="0"/>
              <a:t>Chicken breast flavoured with spices accompanied with fresh vegetables of the day</a:t>
            </a:r>
          </a:p>
          <a:p>
            <a:endParaRPr lang="en-US" sz="1100" dirty="0"/>
          </a:p>
          <a:p>
            <a:r>
              <a:rPr lang="en-US" sz="1600" b="1" i="1" dirty="0"/>
              <a:t>Lamb Bi Zbib                                                                                                       </a:t>
            </a:r>
            <a:r>
              <a:rPr lang="en-US" sz="1600" b="1" dirty="0" smtClean="0"/>
              <a:t>14</a:t>
            </a:r>
            <a:endParaRPr lang="en-US" sz="1600" b="1" dirty="0"/>
          </a:p>
          <a:p>
            <a:r>
              <a:rPr lang="en-US" sz="1400" dirty="0"/>
              <a:t>Lamb cooked in a sweet sauce with sultanas , caramelised onions and chick peas</a:t>
            </a:r>
          </a:p>
          <a:p>
            <a:endParaRPr lang="en-US" sz="1100" dirty="0"/>
          </a:p>
          <a:p>
            <a:r>
              <a:rPr lang="en-US" sz="1600" b="1" i="1" dirty="0"/>
              <a:t>Lamb Veg                                                                                                            </a:t>
            </a:r>
            <a:r>
              <a:rPr lang="en-US" sz="1600" b="1" dirty="0" smtClean="0"/>
              <a:t>16</a:t>
            </a:r>
            <a:endParaRPr lang="en-US" sz="1600" b="1" dirty="0"/>
          </a:p>
          <a:p>
            <a:r>
              <a:rPr lang="en-US" sz="1400" dirty="0"/>
              <a:t>Lamb cooked in traditional spices with fresh vegetables of the day</a:t>
            </a:r>
          </a:p>
          <a:p>
            <a:endParaRPr lang="en-US" sz="1100" dirty="0"/>
          </a:p>
          <a:p>
            <a:r>
              <a:rPr lang="en-US" sz="1600" b="1" i="1" dirty="0"/>
              <a:t>ELFENOON Couscous                                                                                        </a:t>
            </a:r>
            <a:r>
              <a:rPr lang="en-US" sz="1600" b="1" dirty="0" smtClean="0"/>
              <a:t>18</a:t>
            </a:r>
            <a:endParaRPr lang="en-US" sz="1600" b="1" dirty="0"/>
          </a:p>
          <a:p>
            <a:r>
              <a:rPr lang="en-US" sz="1400" dirty="0"/>
              <a:t>Slow cooked lamb and chicken breast with traditionally flavoured vegetables, sweet sultanas, caramelised onions and chick peas.   </a:t>
            </a:r>
          </a:p>
          <a:p>
            <a:endParaRPr lang="en-US" sz="12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4485317" y="10302219"/>
            <a:ext cx="5856138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  <a:latin typeface="Apple Chancery" charset="0"/>
                <a:ea typeface="Apple Chancery" charset="0"/>
                <a:cs typeface="Apple Chancery" charset="0"/>
              </a:rPr>
              <a:t>Sides </a:t>
            </a:r>
            <a:endParaRPr lang="en-US" sz="1600" b="1" dirty="0">
              <a:solidFill>
                <a:schemeClr val="accent4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endParaRPr lang="en-US" sz="300" dirty="0">
              <a:latin typeface="Apple Chancery" charset="0"/>
              <a:ea typeface="Apple Chancery" charset="0"/>
              <a:cs typeface="Apple Chancery" charset="0"/>
            </a:endParaRPr>
          </a:p>
          <a:p>
            <a:endParaRPr lang="en-US" sz="1200" b="1" dirty="0"/>
          </a:p>
          <a:p>
            <a:r>
              <a:rPr lang="en-US" sz="1600" b="1" i="1" dirty="0"/>
              <a:t>Bread</a:t>
            </a:r>
            <a:r>
              <a:rPr lang="en-US" sz="1600" b="1" dirty="0"/>
              <a:t>  </a:t>
            </a:r>
            <a:r>
              <a:rPr lang="en-US" sz="1600" dirty="0"/>
              <a:t>1</a:t>
            </a:r>
            <a:r>
              <a:rPr lang="en-US" sz="1600" b="1" dirty="0" smtClean="0"/>
              <a:t> </a:t>
            </a:r>
            <a:r>
              <a:rPr lang="en-US" sz="1600" b="1" dirty="0"/>
              <a:t>,  </a:t>
            </a:r>
            <a:r>
              <a:rPr lang="en-US" sz="1600" b="1" i="1" dirty="0"/>
              <a:t>Side Vegetables</a:t>
            </a:r>
            <a:r>
              <a:rPr lang="en-US" sz="1600" b="1" dirty="0"/>
              <a:t>  </a:t>
            </a:r>
            <a:r>
              <a:rPr lang="en-US" sz="1600" dirty="0"/>
              <a:t>3</a:t>
            </a:r>
            <a:r>
              <a:rPr lang="en-US" sz="1600" dirty="0" smtClean="0"/>
              <a:t>.50</a:t>
            </a:r>
            <a:r>
              <a:rPr lang="en-US" sz="1600" b="1" dirty="0" smtClean="0"/>
              <a:t> </a:t>
            </a:r>
            <a:r>
              <a:rPr lang="en-US" sz="1600" b="1" dirty="0"/>
              <a:t>, </a:t>
            </a:r>
            <a:r>
              <a:rPr lang="en-US" sz="1600" b="1" i="1" dirty="0"/>
              <a:t>Couscous</a:t>
            </a:r>
            <a:r>
              <a:rPr lang="en-US" sz="1600" b="1" dirty="0"/>
              <a:t>   </a:t>
            </a:r>
            <a:r>
              <a:rPr lang="en-US" sz="1600" dirty="0" smtClean="0"/>
              <a:t>2.50</a:t>
            </a:r>
            <a:r>
              <a:rPr lang="en-US" sz="1600" b="1" dirty="0" smtClean="0"/>
              <a:t> </a:t>
            </a:r>
            <a:r>
              <a:rPr lang="en-US" sz="1600" b="1" dirty="0"/>
              <a:t>, </a:t>
            </a:r>
            <a:r>
              <a:rPr lang="en-US" sz="1600" b="1" i="1" dirty="0"/>
              <a:t>Rice</a:t>
            </a:r>
            <a:r>
              <a:rPr lang="en-US" sz="1600" b="1" dirty="0"/>
              <a:t>    </a:t>
            </a:r>
            <a:r>
              <a:rPr lang="en-US" sz="1600" dirty="0" smtClean="0"/>
              <a:t>2.50</a:t>
            </a:r>
            <a:r>
              <a:rPr lang="en-US" sz="1600" b="1" dirty="0" smtClean="0"/>
              <a:t> </a:t>
            </a:r>
            <a:r>
              <a:rPr lang="en-US" sz="1600" b="1" dirty="0"/>
              <a:t>, </a:t>
            </a:r>
            <a:r>
              <a:rPr lang="en-US" sz="1600" b="1" i="1"/>
              <a:t>Bulgur</a:t>
            </a:r>
            <a:r>
              <a:rPr lang="en-US" sz="1600" b="1"/>
              <a:t>  </a:t>
            </a:r>
            <a:r>
              <a:rPr lang="en-US" sz="1600" smtClean="0"/>
              <a:t>2.50 </a:t>
            </a:r>
            <a:r>
              <a:rPr lang="en-US" sz="1600" b="1" smtClean="0"/>
              <a:t>, </a:t>
            </a:r>
            <a:r>
              <a:rPr lang="en-US" sz="1600" b="1" i="1" dirty="0"/>
              <a:t>Olives</a:t>
            </a:r>
            <a:r>
              <a:rPr lang="en-US" sz="1600" b="1" dirty="0"/>
              <a:t>   </a:t>
            </a:r>
            <a:r>
              <a:rPr lang="en-US" sz="1600" dirty="0" smtClean="0"/>
              <a:t>2</a:t>
            </a:r>
            <a:r>
              <a:rPr lang="en-US" sz="1600" b="1" dirty="0" smtClean="0"/>
              <a:t> </a:t>
            </a:r>
            <a:r>
              <a:rPr lang="en-US" sz="1600" b="1" dirty="0"/>
              <a:t>, </a:t>
            </a:r>
            <a:r>
              <a:rPr lang="en-US" sz="1600" b="1" i="1" dirty="0"/>
              <a:t>Spicy Moroccan Potatoes</a:t>
            </a:r>
            <a:r>
              <a:rPr lang="en-US" sz="1600" b="1" dirty="0"/>
              <a:t>   </a:t>
            </a:r>
            <a:r>
              <a:rPr lang="en-US" sz="1600" dirty="0" smtClean="0"/>
              <a:t>3.50</a:t>
            </a:r>
            <a:endParaRPr lang="en-US" sz="1600" dirty="0"/>
          </a:p>
          <a:p>
            <a:endParaRPr lang="en-US" sz="1200" b="1" dirty="0"/>
          </a:p>
          <a:p>
            <a:endParaRPr lang="en-US" sz="12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59" t="26054" r="15709" b="23371"/>
          <a:stretch/>
        </p:blipFill>
        <p:spPr>
          <a:xfrm>
            <a:off x="738436" y="704907"/>
            <a:ext cx="1450718" cy="10521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59" t="26054" r="15709" b="23371"/>
          <a:stretch/>
        </p:blipFill>
        <p:spPr>
          <a:xfrm>
            <a:off x="19261086" y="704907"/>
            <a:ext cx="1450718" cy="10521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294412" y="627436"/>
            <a:ext cx="39699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4"/>
                </a:solidFill>
                <a:latin typeface="Apple Chancery" charset="0"/>
                <a:ea typeface="Apple Chancery" charset="0"/>
                <a:cs typeface="Apple Chancery" charset="0"/>
              </a:rPr>
              <a:t>Opening times:</a:t>
            </a:r>
          </a:p>
          <a:p>
            <a:r>
              <a:rPr lang="en-US" sz="2000" dirty="0" smtClean="0">
                <a:solidFill>
                  <a:schemeClr val="accent4"/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sz="2000" b="1" i="1" dirty="0" smtClean="0">
                <a:ea typeface="Apple Chancery" charset="0"/>
                <a:cs typeface="Apple Chancery" charset="0"/>
              </a:rPr>
              <a:t>Monday : closed</a:t>
            </a:r>
          </a:p>
          <a:p>
            <a:r>
              <a:rPr lang="en-US" sz="2000" b="1" i="1" dirty="0" smtClean="0">
                <a:ea typeface="Apple Chancery" charset="0"/>
                <a:cs typeface="Apple Chancery" charset="0"/>
              </a:rPr>
              <a:t>Tuesday </a:t>
            </a:r>
            <a:r>
              <a:rPr lang="mr-IN" sz="2000" b="1" i="1" dirty="0" smtClean="0">
                <a:ea typeface="Apple Chancery" charset="0"/>
                <a:cs typeface="Apple Chancery" charset="0"/>
              </a:rPr>
              <a:t>–</a:t>
            </a:r>
            <a:r>
              <a:rPr lang="en-US" sz="2000" b="1" i="1" dirty="0" smtClean="0">
                <a:ea typeface="Apple Chancery" charset="0"/>
                <a:cs typeface="Apple Chancery" charset="0"/>
              </a:rPr>
              <a:t> Friday: 5pm </a:t>
            </a:r>
            <a:r>
              <a:rPr lang="mr-IN" sz="2000" b="1" i="1" dirty="0" smtClean="0">
                <a:ea typeface="Apple Chancery" charset="0"/>
                <a:cs typeface="Apple Chancery" charset="0"/>
              </a:rPr>
              <a:t>–</a:t>
            </a:r>
            <a:r>
              <a:rPr lang="en-US" sz="2000" b="1" i="1" dirty="0" smtClean="0">
                <a:ea typeface="Apple Chancery" charset="0"/>
                <a:cs typeface="Apple Chancery" charset="0"/>
              </a:rPr>
              <a:t> 12am</a:t>
            </a:r>
          </a:p>
          <a:p>
            <a:r>
              <a:rPr lang="en-US" sz="2000" b="1" i="1" dirty="0" smtClean="0">
                <a:ea typeface="Apple Chancery" charset="0"/>
                <a:cs typeface="Apple Chancery" charset="0"/>
              </a:rPr>
              <a:t>Saturday &amp; Sunday: 12pm </a:t>
            </a:r>
            <a:r>
              <a:rPr lang="mr-IN" sz="2000" b="1" i="1" dirty="0" smtClean="0">
                <a:ea typeface="Apple Chancery" charset="0"/>
                <a:cs typeface="Apple Chancery" charset="0"/>
              </a:rPr>
              <a:t>–</a:t>
            </a:r>
            <a:r>
              <a:rPr lang="en-US" sz="2000" b="1" i="1" dirty="0" smtClean="0">
                <a:ea typeface="Apple Chancery" charset="0"/>
                <a:cs typeface="Apple Chancery" charset="0"/>
              </a:rPr>
              <a:t> 12am    </a:t>
            </a:r>
            <a:endParaRPr lang="en-US" sz="2000" dirty="0">
              <a:ea typeface="Apple Chancery" charset="0"/>
              <a:cs typeface="Apple Chancery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592864" y="853556"/>
            <a:ext cx="356296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4"/>
                </a:solidFill>
                <a:latin typeface="Apple Chancery" charset="0"/>
                <a:ea typeface="Apple Chancery" charset="0"/>
                <a:cs typeface="Apple Chancery" charset="0"/>
              </a:rPr>
              <a:t>Reservations: </a:t>
            </a:r>
          </a:p>
          <a:p>
            <a:r>
              <a:rPr lang="en-US" sz="2400" b="1" i="1" dirty="0" smtClean="0">
                <a:ea typeface="Apple Chancery" charset="0"/>
                <a:cs typeface="Apple Chancery" charset="0"/>
              </a:rPr>
              <a:t>0208 948 8275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1907" y="12275270"/>
            <a:ext cx="6243016" cy="2677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C00000"/>
                </a:solidFill>
                <a:latin typeface="Apple Chancery" charset="0"/>
                <a:ea typeface="Apple Chancery" charset="0"/>
                <a:cs typeface="Apple Chancery" charset="0"/>
              </a:rPr>
              <a:t>Mezza </a:t>
            </a:r>
          </a:p>
          <a:p>
            <a:r>
              <a:rPr lang="en-US" sz="1600" b="1" i="1" dirty="0" smtClean="0"/>
              <a:t>Mezza for two                                                                                                    </a:t>
            </a:r>
            <a:r>
              <a:rPr lang="en-US" sz="1600" b="1" dirty="0" smtClean="0"/>
              <a:t>70 </a:t>
            </a:r>
          </a:p>
          <a:p>
            <a:r>
              <a:rPr lang="en-US" sz="1400" dirty="0" smtClean="0"/>
              <a:t>Two starters, main courses ( £4.00 extra for lamb) and desserts with a bottle of house wine. </a:t>
            </a:r>
          </a:p>
          <a:p>
            <a:endParaRPr lang="en-US" sz="1100" dirty="0" smtClean="0"/>
          </a:p>
          <a:p>
            <a:r>
              <a:rPr lang="en-US" sz="1600" b="1" i="1" dirty="0" smtClean="0"/>
              <a:t>Mezza for </a:t>
            </a:r>
            <a:r>
              <a:rPr lang="en-US" sz="1600" b="1" i="1" smtClean="0"/>
              <a:t>parties                                                                                         </a:t>
            </a:r>
            <a:r>
              <a:rPr lang="en-US" sz="1600" b="1" smtClean="0"/>
              <a:t>30 </a:t>
            </a:r>
            <a:r>
              <a:rPr lang="en-US" sz="1600" b="1" dirty="0" smtClean="0"/>
              <a:t>pp  </a:t>
            </a:r>
          </a:p>
          <a:p>
            <a:r>
              <a:rPr lang="en-US" sz="1400" dirty="0" smtClean="0"/>
              <a:t>Chef's selection of starters for sharing, your choice of main course, followed by our Moroccan pastries to share. With a half bottle of house wine per person</a:t>
            </a:r>
          </a:p>
          <a:p>
            <a:endParaRPr lang="en-US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40302" y="11785196"/>
            <a:ext cx="2780631" cy="185375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82549" y="11785196"/>
            <a:ext cx="2774000" cy="1851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701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</TotalTime>
  <Words>388</Words>
  <Application>Microsoft Macintosh PowerPoint</Application>
  <PresentationFormat>Custom</PresentationFormat>
  <Paragraphs>132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Apple Chancery</vt:lpstr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Elaouadi, Farid</dc:creator>
  <cp:lastModifiedBy>Elaouadi, Farid</cp:lastModifiedBy>
  <cp:revision>18</cp:revision>
  <cp:lastPrinted>2019-08-25T18:54:58Z</cp:lastPrinted>
  <dcterms:created xsi:type="dcterms:W3CDTF">2019-07-07T10:17:20Z</dcterms:created>
  <dcterms:modified xsi:type="dcterms:W3CDTF">2019-08-25T19:20:14Z</dcterms:modified>
</cp:coreProperties>
</file>

<file path=docProps/thumbnail.jpeg>
</file>